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319" r:id="rId5"/>
    <p:sldId id="320" r:id="rId6"/>
    <p:sldId id="327" r:id="rId7"/>
    <p:sldId id="321" r:id="rId8"/>
    <p:sldId id="322" r:id="rId9"/>
    <p:sldId id="360" r:id="rId10"/>
    <p:sldId id="359" r:id="rId11"/>
    <p:sldId id="358" r:id="rId12"/>
    <p:sldId id="343" r:id="rId13"/>
    <p:sldId id="329" r:id="rId14"/>
    <p:sldId id="297" r:id="rId15"/>
    <p:sldId id="328" r:id="rId16"/>
    <p:sldId id="324" r:id="rId17"/>
    <p:sldId id="325" r:id="rId18"/>
    <p:sldId id="330" r:id="rId19"/>
    <p:sldId id="326" r:id="rId20"/>
    <p:sldId id="283" r:id="rId21"/>
    <p:sldId id="333" r:id="rId22"/>
    <p:sldId id="335" r:id="rId23"/>
    <p:sldId id="331" r:id="rId24"/>
    <p:sldId id="332" r:id="rId25"/>
    <p:sldId id="285" r:id="rId26"/>
    <p:sldId id="336" r:id="rId27"/>
    <p:sldId id="338" r:id="rId28"/>
    <p:sldId id="339" r:id="rId29"/>
    <p:sldId id="337" r:id="rId30"/>
    <p:sldId id="344" r:id="rId31"/>
    <p:sldId id="345" r:id="rId32"/>
    <p:sldId id="342" r:id="rId33"/>
    <p:sldId id="346" r:id="rId34"/>
    <p:sldId id="347" r:id="rId35"/>
    <p:sldId id="348" r:id="rId36"/>
    <p:sldId id="351" r:id="rId37"/>
    <p:sldId id="349" r:id="rId38"/>
    <p:sldId id="350" r:id="rId39"/>
    <p:sldId id="352" r:id="rId40"/>
    <p:sldId id="354" r:id="rId41"/>
    <p:sldId id="353" r:id="rId42"/>
    <p:sldId id="355" r:id="rId43"/>
    <p:sldId id="356" r:id="rId44"/>
    <p:sldId id="286" r:id="rId45"/>
    <p:sldId id="287" r:id="rId46"/>
    <p:sldId id="303" r:id="rId47"/>
    <p:sldId id="290" r:id="rId48"/>
    <p:sldId id="298" r:id="rId49"/>
    <p:sldId id="299" r:id="rId50"/>
    <p:sldId id="300" r:id="rId51"/>
    <p:sldId id="291" r:id="rId52"/>
    <p:sldId id="293" r:id="rId53"/>
    <p:sldId id="292" r:id="rId54"/>
    <p:sldId id="294" r:id="rId55"/>
    <p:sldId id="296" r:id="rId56"/>
    <p:sldId id="302" r:id="rId57"/>
    <p:sldId id="295" r:id="rId58"/>
    <p:sldId id="305" r:id="rId59"/>
    <p:sldId id="304" r:id="rId60"/>
    <p:sldId id="306" r:id="rId61"/>
    <p:sldId id="307" r:id="rId62"/>
    <p:sldId id="308" r:id="rId63"/>
    <p:sldId id="309" r:id="rId64"/>
    <p:sldId id="310" r:id="rId65"/>
    <p:sldId id="311" r:id="rId66"/>
    <p:sldId id="301" r:id="rId67"/>
    <p:sldId id="284" r:id="rId68"/>
    <p:sldId id="312" r:id="rId69"/>
    <p:sldId id="313" r:id="rId70"/>
    <p:sldId id="314" r:id="rId71"/>
    <p:sldId id="315" r:id="rId72"/>
    <p:sldId id="316" r:id="rId73"/>
    <p:sldId id="282" r:id="rId74"/>
    <p:sldId id="317" r:id="rId75"/>
    <p:sldId id="275" r:id="rId76"/>
    <p:sldId id="257" r:id="rId77"/>
    <p:sldId id="274" r:id="rId78"/>
    <p:sldId id="269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package.xml" TargetMode="External"/><Relationship Id="rId2" Type="http://schemas.openxmlformats.org/officeDocument/2006/relationships/hyperlink" Target="http://wiki.ros.org/catkin/CMakeLists.tx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vimeo.com/14262293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turtlebot3.robotis.com/en/latest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8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582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  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1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남의 </a:t>
            </a:r>
            <a:r>
              <a:rPr lang="en-US" altLang="ko-KR" dirty="0"/>
              <a:t>ROS Package</a:t>
            </a:r>
            <a:r>
              <a:rPr lang="ko-KR" altLang="en-US" dirty="0"/>
              <a:t>를 </a:t>
            </a:r>
            <a:r>
              <a:rPr lang="ko-KR" altLang="en-US" dirty="0" smtClean="0"/>
              <a:t>개조해</a:t>
            </a:r>
            <a:r>
              <a:rPr lang="en-US" altLang="ko-KR" dirty="0"/>
              <a:t> </a:t>
            </a:r>
            <a:r>
              <a:rPr lang="ko-KR" altLang="en-US" dirty="0" smtClean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예제 소스 다시 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예제 소스 다시 </a:t>
            </a:r>
            <a:r>
              <a:rPr lang="ko-KR" altLang="en-US" dirty="0" smtClean="0"/>
              <a:t>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불편한 점 없었나요</a:t>
            </a:r>
            <a:r>
              <a:rPr lang="en-US" altLang="ko-KR" sz="2400" dirty="0" smtClean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Key </a:t>
            </a:r>
            <a:r>
              <a:rPr lang="ko-KR" altLang="en-US" sz="2400" dirty="0" smtClean="0"/>
              <a:t>를 한 개만 먹지 않나요</a:t>
            </a:r>
            <a:r>
              <a:rPr lang="en-US" altLang="ko-KR" sz="2400" dirty="0" smtClean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선회가 가능하게 조작해 봅시다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30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Wiki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84565"/>
            <a:ext cx="8229600" cy="57606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</a:t>
            </a:r>
            <a:r>
              <a:rPr lang="en-US" altLang="ko-KR" sz="2400" dirty="0" smtClean="0"/>
              <a:t> : </a:t>
            </a:r>
            <a:r>
              <a:rPr lang="ko-KR" altLang="en-US" sz="2400" dirty="0" smtClean="0"/>
              <a:t>유저가 올린 </a:t>
            </a: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찾아볼 수 있는 사이트</a:t>
            </a: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10333" r="8992" b="9748"/>
          <a:stretch/>
        </p:blipFill>
        <p:spPr bwMode="auto">
          <a:xfrm>
            <a:off x="1361728" y="1124745"/>
            <a:ext cx="6286853" cy="485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4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3968" y="1754556"/>
            <a:ext cx="4042792" cy="57679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z="2400" b="1" dirty="0" smtClean="0"/>
              <a:t>http</a:t>
            </a:r>
            <a:r>
              <a:rPr lang="en-US" altLang="ko-KR" sz="2400" b="1" dirty="0"/>
              <a:t>://</a:t>
            </a:r>
            <a:r>
              <a:rPr lang="en-US" altLang="ko-KR" sz="2400" b="1" dirty="0" smtClean="0"/>
              <a:t>wiki.ros.org/turtlesim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t="10711" r="9376" b="40467"/>
          <a:stretch/>
        </p:blipFill>
        <p:spPr bwMode="auto">
          <a:xfrm>
            <a:off x="467544" y="2780928"/>
            <a:ext cx="8149133" cy="385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6381328"/>
            <a:ext cx="3888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44008" y="6328370"/>
            <a:ext cx="2088232" cy="43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rgbClr val="FF0000"/>
                </a:solidFill>
              </a:rPr>
              <a:t>들어가 봅시다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7944" y="1754556"/>
            <a:ext cx="4752528" cy="57679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2400" b="1" dirty="0"/>
              <a:t>https://github.com/ros/ros_tutorials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0212" r="7297" b="33465"/>
          <a:stretch/>
        </p:blipFill>
        <p:spPr bwMode="auto">
          <a:xfrm>
            <a:off x="755576" y="2852935"/>
            <a:ext cx="7662987" cy="398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275856" y="5925219"/>
            <a:ext cx="1809348" cy="312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GitHub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저장소 주소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5085204" y="5925222"/>
            <a:ext cx="638924" cy="15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690984" y="5814128"/>
            <a:ext cx="2625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</a:t>
            </a:r>
            <a:r>
              <a:rPr lang="ko-KR" altLang="en-US" dirty="0"/>
              <a:t>소스 다운로드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src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clone https://github.com/ros/ros_tutorials.git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Download ZIP </a:t>
            </a:r>
            <a:r>
              <a:rPr lang="ko-KR" altLang="en-US" sz="2000" dirty="0" smtClean="0"/>
              <a:t>을 써도 됩니다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만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을 쓰면 </a:t>
            </a:r>
            <a:r>
              <a:rPr lang="ko-KR" altLang="en-US" sz="2000" u="sng" dirty="0" smtClean="0"/>
              <a:t>내가 수정한 소스 코드를 올릴 수 있습니다</a:t>
            </a:r>
            <a:r>
              <a:rPr lang="en-US" altLang="ko-KR" sz="2000" dirty="0" smtClean="0"/>
              <a:t> 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3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2017/04/12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SLAM &amp; Navigation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예제 체험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예제 소스 </a:t>
            </a:r>
            <a:r>
              <a:rPr lang="ko-KR" altLang="en-US" dirty="0" err="1" smtClean="0"/>
              <a:t>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9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catkin_make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 smtClean="0"/>
              <a:t>Makefile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Linux </a:t>
            </a:r>
            <a:r>
              <a:rPr lang="ko-KR" altLang="en-US" sz="2000" dirty="0" smtClean="0"/>
              <a:t>에서 주로 사용되는 </a:t>
            </a:r>
            <a:r>
              <a:rPr lang="ko-KR" altLang="en-US" sz="2000" dirty="0" err="1" smtClean="0"/>
              <a:t>빌드</a:t>
            </a:r>
            <a:r>
              <a:rPr lang="ko-KR" altLang="en-US" sz="2000" dirty="0" smtClean="0"/>
              <a:t> 파일 입니다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ROS </a:t>
            </a:r>
            <a:r>
              <a:rPr lang="ko-KR" altLang="en-US" sz="2000" dirty="0" smtClean="0"/>
              <a:t>에서는 </a:t>
            </a:r>
            <a:r>
              <a:rPr lang="en-US" altLang="ko-KR" sz="2000" b="1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ROS </a:t>
            </a:r>
            <a:r>
              <a:rPr lang="ko-KR" altLang="en-US" sz="2000" dirty="0" smtClean="0"/>
              <a:t>에 맞게 개조해서 씁니다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Q. </a:t>
            </a:r>
            <a:r>
              <a:rPr lang="ko-KR" altLang="en-US" dirty="0" smtClean="0"/>
              <a:t>그런데 왜 이미 깔려 있는 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다운받았지요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57200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A. ROS </a:t>
            </a:r>
            <a:r>
              <a:rPr lang="ko-KR" altLang="en-US" sz="4000" dirty="0" smtClean="0"/>
              <a:t>깔 때 같이 깔린 겁니다</a:t>
            </a:r>
            <a:endParaRPr lang="ko-KR" altLang="en-US" sz="40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package </a:t>
            </a:r>
            <a:r>
              <a:rPr lang="ko-KR" altLang="en-US" sz="2400" dirty="0" smtClean="0"/>
              <a:t>폴더 </a:t>
            </a:r>
            <a:r>
              <a:rPr lang="en-US" altLang="ko-KR" sz="2400" dirty="0" smtClean="0"/>
              <a:t>pic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err="1" smtClean="0"/>
              <a:t>빌드된</a:t>
            </a:r>
            <a:r>
              <a:rPr lang="ko-KR" altLang="en-US" sz="2400" dirty="0" smtClean="0"/>
              <a:t> 상태로 배포된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들이라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Source code </a:t>
            </a:r>
            <a:r>
              <a:rPr lang="ko-KR" altLang="en-US" sz="2400" dirty="0" smtClean="0"/>
              <a:t>가 없음</a:t>
            </a:r>
            <a:r>
              <a:rPr lang="en-US" altLang="ko-KR" sz="2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839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508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</a:t>
            </a:r>
            <a:r>
              <a:rPr lang="ko-KR" altLang="en-US" dirty="0"/>
              <a:t>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turtle_teleop_key.cpp </a:t>
            </a:r>
            <a:r>
              <a:rPr lang="ko-KR" altLang="en-US" sz="2400" dirty="0" smtClean="0"/>
              <a:t>파일을 엽니다</a:t>
            </a:r>
            <a:r>
              <a:rPr lang="en-US" altLang="ko-KR" sz="24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/tutorials/</a:t>
            </a:r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turtle_teleop_key.cpp</a:t>
            </a:r>
          </a:p>
        </p:txBody>
      </p:sp>
    </p:spTree>
    <p:extLst>
      <p:ext uri="{BB962C8B-B14F-4D97-AF65-F5344CB8AC3E}">
        <p14:creationId xmlns:p14="http://schemas.microsoft.com/office/powerpoint/2010/main" val="30878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2.5 </a:t>
            </a:r>
            <a:r>
              <a:rPr lang="ko-KR" altLang="en-US" dirty="0" smtClean="0"/>
              <a:t>예제 소스 개</a:t>
            </a:r>
            <a:r>
              <a:rPr lang="ko-KR" altLang="en-US" dirty="0"/>
              <a:t>조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86747"/>
              </p:ext>
            </p:extLst>
          </p:nvPr>
        </p:nvGraphicFramePr>
        <p:xfrm>
          <a:off x="179512" y="1484784"/>
          <a:ext cx="8856984" cy="4751792"/>
        </p:xfrm>
        <a:graphic>
          <a:graphicData uri="http://schemas.openxmlformats.org/drawingml/2006/table">
            <a:tbl>
              <a:tblPr/>
              <a:tblGrid>
                <a:gridCol w="358578"/>
                <a:gridCol w="8498406"/>
              </a:tblGrid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switch</a:t>
                      </a:r>
                      <a:r>
                        <a:rPr lang="en-US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(c)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KEYCODE_L: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"LEFT"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KEYCODE_R: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"RIGHT"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KEYCODE_U: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"UP"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KEYCODE_D: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"DOWN"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altLang="ko-KR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  <a:endParaRPr lang="en-US" altLang="ko-KR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endParaRPr lang="en-US" sz="700" dirty="0" smtClean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  <a:endParaRPr lang="en-US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내용 개체 틀 2"/>
          <p:cNvSpPr txBox="1">
            <a:spLocks/>
          </p:cNvSpPr>
          <p:nvPr/>
        </p:nvSpPr>
        <p:spPr>
          <a:xfrm>
            <a:off x="2339752" y="5190512"/>
            <a:ext cx="6552728" cy="10801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얘네가 범인인 것 같은데</a:t>
            </a:r>
            <a:r>
              <a:rPr lang="en-US" altLang="ko-KR" sz="2000" dirty="0" smtClean="0"/>
              <a:t>… </a:t>
            </a:r>
            <a:r>
              <a:rPr lang="ko-KR" altLang="en-US" sz="2000" dirty="0" smtClean="0"/>
              <a:t>개조 들어가 봅시다 </a:t>
            </a:r>
            <a:r>
              <a:rPr lang="en-US" altLang="ko-KR" sz="2000" dirty="0" smtClean="0"/>
              <a:t>(10</a:t>
            </a:r>
            <a:r>
              <a:rPr lang="ko-KR" altLang="en-US" sz="2000" dirty="0" smtClean="0"/>
              <a:t>분</a:t>
            </a:r>
            <a:r>
              <a:rPr lang="en-US" altLang="ko-KR" sz="20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소스 수정 후 꼭 다시 </a:t>
            </a:r>
            <a:r>
              <a:rPr lang="en-US" altLang="ko-KR" sz="2000" dirty="0" err="1" smtClean="0"/>
              <a:t>catkin_make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할 것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5145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개조</a:t>
            </a:r>
            <a:r>
              <a:rPr lang="en-US" altLang="ko-KR" dirty="0"/>
              <a:t> </a:t>
            </a:r>
            <a:r>
              <a:rPr lang="en-US" altLang="ko-KR" dirty="0" smtClean="0"/>
              <a:t>2nd- </a:t>
            </a:r>
            <a:r>
              <a:rPr lang="ko-KR" altLang="en-US" dirty="0" smtClean="0"/>
              <a:t>퀴즈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609600" y="1988840"/>
            <a:ext cx="82296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/>
              <a:t>이번엔 로봇을 움직여 봅시다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어떤걸 </a:t>
            </a:r>
            <a:r>
              <a:rPr lang="ko-KR" altLang="en-US" sz="2400" dirty="0"/>
              <a:t>바</a:t>
            </a:r>
            <a:r>
              <a:rPr lang="ko-KR" altLang="en-US" sz="2400" dirty="0" smtClean="0"/>
              <a:t>꿔야 됐었지요</a:t>
            </a:r>
            <a:r>
              <a:rPr lang="en-US" altLang="ko-KR" sz="2400" dirty="0" smtClean="0"/>
              <a:t>?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저번 시간 강의 참조 바랍니다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개조</a:t>
            </a:r>
            <a:r>
              <a:rPr lang="en-US" altLang="ko-KR" dirty="0"/>
              <a:t> </a:t>
            </a:r>
            <a:r>
              <a:rPr lang="en-US" altLang="ko-KR" dirty="0" smtClean="0"/>
              <a:t>2nd - </a:t>
            </a:r>
            <a:r>
              <a:rPr lang="ko-KR" altLang="en-US" dirty="0" smtClean="0"/>
              <a:t>답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20675" y="5760751"/>
            <a:ext cx="2454497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836588" y="3177830"/>
            <a:ext cx="1831756" cy="755227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직사각형 46"/>
          <p:cNvSpPr/>
          <p:nvPr/>
        </p:nvSpPr>
        <p:spPr>
          <a:xfrm>
            <a:off x="342489" y="5760751"/>
            <a:ext cx="2445315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turtle_teleop_key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99140" y="3180566"/>
            <a:ext cx="1906652" cy="71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2"/>
                </a:solidFill>
              </a:rPr>
              <a:t>로봇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757842" y="4144491"/>
            <a:ext cx="2517605" cy="1945233"/>
            <a:chOff x="3252158" y="2426065"/>
            <a:chExt cx="3028236" cy="2339774"/>
          </a:xfrm>
        </p:grpSpPr>
        <p:sp>
          <p:nvSpPr>
            <p:cNvPr id="56" name="직사각형 55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18396" y="2426065"/>
              <a:ext cx="2259699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/turtle1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60115" y="3018815"/>
              <a:ext cx="598180" cy="391998"/>
              <a:chOff x="2627784" y="3554931"/>
              <a:chExt cx="598180" cy="391998"/>
            </a:xfrm>
          </p:grpSpPr>
          <p:sp>
            <p:nvSpPr>
              <p:cNvPr id="60" name="왼쪽 중괄호 59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43808" y="3565828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59" name="자유형 58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61283" y="4144491"/>
            <a:ext cx="2253429" cy="985009"/>
            <a:chOff x="3860027" y="2780928"/>
            <a:chExt cx="2710479" cy="1184793"/>
          </a:xfrm>
        </p:grpSpPr>
        <p:sp>
          <p:nvSpPr>
            <p:cNvPr id="52" name="직사각형 51"/>
            <p:cNvSpPr/>
            <p:nvPr/>
          </p:nvSpPr>
          <p:spPr>
            <a:xfrm>
              <a:off x="4258043" y="3346532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45678" y="2780928"/>
              <a:ext cx="24080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>
            <a:endCxn id="48" idx="1"/>
          </p:cNvCxnSpPr>
          <p:nvPr/>
        </p:nvCxnSpPr>
        <p:spPr>
          <a:xfrm>
            <a:off x="5275446" y="2634850"/>
            <a:ext cx="523694" cy="904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724128" y="4837421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/turtle1 </a:t>
            </a:r>
            <a:r>
              <a:rPr lang="ko-KR" altLang="en-US" dirty="0" smtClean="0"/>
              <a:t>을 지워보세요</a:t>
            </a:r>
            <a:endParaRPr lang="en-US" altLang="ko-KR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64088" y="3692160"/>
            <a:ext cx="472500" cy="1108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en-US" altLang="ko-KR" dirty="0"/>
              <a:t>ROS </a:t>
            </a:r>
            <a:r>
              <a:rPr lang="ko-KR" altLang="en-US" dirty="0" smtClean="0"/>
              <a:t>명령어로 놀아 봅시다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rqt_graph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2987824" y="148478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196029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240072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28103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3717032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4157465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824" y="5013176"/>
            <a:ext cx="489654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들의 연결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맵을</a:t>
            </a:r>
            <a:r>
              <a:rPr lang="ko-KR" altLang="en-US" sz="2400" dirty="0" smtClean="0">
                <a:solidFill>
                  <a:schemeClr val="tx1"/>
                </a:solidFill>
              </a:rPr>
              <a:t> 보여줌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607571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9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</a:t>
            </a:r>
            <a:r>
              <a:rPr lang="ko-KR" altLang="en-US" u="sng" dirty="0" smtClean="0"/>
              <a:t>의 대표 예제</a:t>
            </a:r>
            <a:r>
              <a:rPr lang="ko-KR" altLang="en-US" dirty="0" smtClean="0"/>
              <a:t>를 개조해 보았다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ㄷㄷ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차후 </a:t>
            </a:r>
            <a:r>
              <a:rPr lang="en-US" altLang="ko-KR" dirty="0" smtClean="0"/>
              <a:t>ROS</a:t>
            </a:r>
            <a:r>
              <a:rPr lang="ko-KR" altLang="en-US" dirty="0" smtClean="0"/>
              <a:t>를 사용한 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개발을 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방금 </a:t>
            </a:r>
            <a:r>
              <a:rPr lang="ko-KR" altLang="en-US" u="sng" dirty="0"/>
              <a:t>개조하는 동안 거쳤던 </a:t>
            </a:r>
            <a:r>
              <a:rPr lang="ko-KR" altLang="en-US" u="sng" dirty="0" smtClean="0"/>
              <a:t>과정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무한반복 하게 된다</a:t>
            </a:r>
            <a:r>
              <a:rPr lang="en-US" altLang="ko-KR" dirty="0" smtClean="0"/>
              <a:t>.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9820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분 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남은 절반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Lane Following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86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ROS Package</a:t>
            </a:r>
            <a:r>
              <a:rPr lang="ko-KR" altLang="en-US" dirty="0" smtClean="0"/>
              <a:t>를 만들어낼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7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3.1 ROS Package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" name="Picture 7" descr="E:\6. package fol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include : *.h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rc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msg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rv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srv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err="1" smtClean="0"/>
              <a:t>빌드</a:t>
            </a:r>
            <a:r>
              <a:rPr lang="ko-KR" altLang="en-US" sz="1400" dirty="0" smtClean="0"/>
              <a:t> 대상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옵션 등 기술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package.xml : package </a:t>
            </a:r>
            <a:r>
              <a:rPr lang="ko-KR" altLang="en-US" sz="1400" dirty="0" smtClean="0"/>
              <a:t>정보 기술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21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9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: ROS Package </a:t>
            </a:r>
            <a:r>
              <a:rPr lang="ko-KR" altLang="en-US" sz="1400" dirty="0" smtClean="0"/>
              <a:t>를 다운받아 넣는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/ ROS Package </a:t>
            </a:r>
            <a:r>
              <a:rPr lang="ko-KR" altLang="en-US" sz="1400" dirty="0" smtClean="0"/>
              <a:t>를 제작하여 두는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(</a:t>
            </a:r>
            <a:r>
              <a:rPr lang="ko-KR" altLang="en-US" sz="1400" dirty="0" smtClean="0"/>
              <a:t>아까의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폴더와 쓰임이 다름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build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빌드하는</a:t>
            </a:r>
            <a:r>
              <a:rPr lang="ko-KR" altLang="en-US" sz="1400" dirty="0" smtClean="0"/>
              <a:t> 데에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관련된 파일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devel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들이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*.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srv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included *.h </a:t>
            </a:r>
            <a:r>
              <a:rPr lang="ko-KR" altLang="en-US" sz="1400" dirty="0" smtClean="0"/>
              <a:t>들을 복사 및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</a:t>
            </a:r>
            <a:r>
              <a:rPr lang="ko-KR" altLang="en-US" sz="1400" dirty="0" smtClean="0"/>
              <a:t>가공해 놓는 곳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/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빌드해</a:t>
            </a:r>
            <a:r>
              <a:rPr lang="ko-KR" altLang="en-US" sz="1400" dirty="0" smtClean="0"/>
              <a:t> 놓은 곳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463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: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3717032"/>
            <a:ext cx="4968552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key_to_vel_pkg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여러분이 복습해 오셨다면 있어야 할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다운 받은 </a:t>
            </a:r>
            <a:r>
              <a:rPr lang="en-US" altLang="ko-KR" sz="1400" dirty="0" smtClean="0"/>
              <a:t>ROS Package)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smtClean="0"/>
              <a:t>아까의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안의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CMakeLists.txt </a:t>
            </a:r>
            <a:r>
              <a:rPr lang="ko-KR" altLang="en-US" sz="1400" dirty="0" smtClean="0"/>
              <a:t>와 다른 파일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거의 다룰 일 없음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36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203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E:\4. mess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7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 *.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, *.</a:t>
            </a:r>
            <a:r>
              <a:rPr lang="en-US" altLang="ko-KR" sz="1400" dirty="0" err="1"/>
              <a:t>srv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/>
              <a:t>included *.h </a:t>
            </a:r>
            <a:r>
              <a:rPr lang="ko-KR" altLang="en-US" sz="1400" dirty="0"/>
              <a:t>들을 복사 및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      </a:t>
            </a:r>
            <a:r>
              <a:rPr lang="ko-KR" altLang="en-US" sz="1400" dirty="0"/>
              <a:t>가공해 </a:t>
            </a:r>
            <a:r>
              <a:rPr lang="ko-KR" altLang="en-US" sz="1400" dirty="0" smtClean="0"/>
              <a:t>놓은 아이</a:t>
            </a:r>
            <a:r>
              <a:rPr lang="ko-KR" altLang="en-US" sz="1400" dirty="0"/>
              <a:t>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043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675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E:\7. 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5" y="1412776"/>
            <a:ext cx="8063913" cy="5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3.3 ROS </a:t>
            </a:r>
            <a:r>
              <a:rPr lang="ko-KR" altLang="en-US" dirty="0" smtClean="0"/>
              <a:t>가 깔린 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4008" y="6309320"/>
            <a:ext cx="4176464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/opt/</a:t>
            </a:r>
            <a:r>
              <a:rPr lang="en-US" altLang="ko-KR" sz="1400" dirty="0" err="1" smtClean="0"/>
              <a:t>ros</a:t>
            </a:r>
            <a:r>
              <a:rPr lang="en-US" altLang="ko-KR" sz="1400" dirty="0" smtClean="0"/>
              <a:t>/kinetic/ </a:t>
            </a:r>
            <a:r>
              <a:rPr lang="ko-KR" altLang="en-US" sz="1400" dirty="0" smtClean="0"/>
              <a:t>에 여러분이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ROS tool </a:t>
            </a:r>
            <a:r>
              <a:rPr lang="ko-KR" altLang="en-US" sz="1400" dirty="0" smtClean="0"/>
              <a:t>들이 있습니다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turtlesim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 여기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04248" y="3501008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여러분이 만들어 봅시다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안의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Desktop </a:t>
            </a:r>
            <a:r>
              <a:rPr lang="ko-KR" altLang="en-US" sz="2400" dirty="0" smtClean="0"/>
              <a:t>으로 이동시켜 주세요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catkin_create_pkg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en-US" altLang="ko-KR" sz="2400" u="sng" dirty="0" err="1" smtClean="0"/>
              <a:t>roscpp</a:t>
            </a:r>
            <a:endParaRPr lang="en-US" altLang="ko-KR" sz="2400" u="sng" dirty="0" smtClean="0"/>
          </a:p>
          <a:p>
            <a:endParaRPr lang="en-US" altLang="ko-KR" sz="2400" b="1" u="sng" dirty="0"/>
          </a:p>
          <a:p>
            <a:endParaRPr lang="en-US" altLang="ko-KR" sz="2400" b="1" u="sng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r>
              <a:rPr lang="ko-KR" altLang="en-US" sz="2400" dirty="0" smtClean="0"/>
              <a:t>지금 만들어진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와 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를 비교해 봅시다</a:t>
            </a:r>
            <a:r>
              <a:rPr lang="en-US" altLang="ko-KR" sz="2400" dirty="0" smtClean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59155" y="4465476"/>
            <a:ext cx="3093745" cy="835733"/>
            <a:chOff x="2474272" y="1297124"/>
            <a:chExt cx="3093745" cy="835733"/>
          </a:xfrm>
        </p:grpSpPr>
        <p:sp>
          <p:nvSpPr>
            <p:cNvPr id="6" name="직사각형 5"/>
            <p:cNvSpPr/>
            <p:nvPr/>
          </p:nvSpPr>
          <p:spPr>
            <a:xfrm>
              <a:off x="2474272" y="1700809"/>
              <a:ext cx="1680569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V="1">
              <a:off x="3314557" y="1297124"/>
              <a:ext cx="0" cy="432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4066169" y="1700808"/>
              <a:ext cx="150184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</a:rPr>
                <a:t>의존 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4799150" y="1297125"/>
              <a:ext cx="0" cy="4320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23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1/5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58043" y="2780928"/>
              <a:ext cx="169169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VelMsg.msg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532315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텅텅 비어있지요</a:t>
            </a:r>
            <a:r>
              <a:rPr lang="en-US" altLang="ko-KR" sz="2400" dirty="0" smtClean="0"/>
              <a:t>? </a:t>
            </a:r>
            <a:r>
              <a:rPr lang="ko-KR" altLang="en-US" sz="2400" dirty="0" smtClean="0"/>
              <a:t>그걸 여러분이 채우면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만드신 겁니다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CMakeLists.txt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 smtClean="0"/>
              <a:t>      </a:t>
            </a: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wiki.ros.org/catkin/CMakeLists.txt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Packages.xml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en-US" altLang="ko-KR" sz="2400" dirty="0">
                <a:hlinkClick r:id="rId3"/>
              </a:rPr>
              <a:t>http://</a:t>
            </a:r>
            <a:r>
              <a:rPr lang="en-US" altLang="ko-KR" sz="2400" dirty="0" smtClean="0">
                <a:hlinkClick r:id="rId3"/>
              </a:rPr>
              <a:t>wiki.ros.org/catkin/package.xml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파일을 만드시든</a:t>
            </a:r>
            <a:r>
              <a:rPr lang="en-US" altLang="ko-KR" sz="2400" dirty="0" smtClean="0"/>
              <a:t>, Desktop 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의 파일들 을 가져다 붙이든 해서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여러분이 만드신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가 작동하는지 확인하여 보세요</a:t>
            </a:r>
            <a:r>
              <a:rPr lang="en-US" altLang="ko-KR" sz="2400" dirty="0" smtClean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2280" y="60757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02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 smtClean="0"/>
              <a:t>분 </a:t>
            </a:r>
            <a:r>
              <a:rPr lang="ko-KR" altLang="en-US" dirty="0" smtClean="0"/>
              <a:t>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4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</a:t>
            </a:r>
            <a:r>
              <a:rPr lang="en-US" altLang="ko-KR" dirty="0" smtClean="0"/>
              <a:t>ROS </a:t>
            </a:r>
            <a:r>
              <a:rPr lang="en-US" altLang="ko-KR" dirty="0" smtClean="0"/>
              <a:t>Package</a:t>
            </a:r>
            <a:r>
              <a:rPr lang="ko-KR" altLang="en-US" dirty="0" smtClean="0"/>
              <a:t>를 만들어낼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이젠 나도 할 수 있다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9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</a:t>
            </a:r>
            <a:r>
              <a:rPr lang="en-US" altLang="ko-KR" dirty="0" smtClean="0"/>
              <a:t>ROS </a:t>
            </a:r>
            <a:r>
              <a:rPr lang="en-US" altLang="ko-KR" dirty="0" smtClean="0"/>
              <a:t>Package</a:t>
            </a:r>
            <a:r>
              <a:rPr lang="ko-KR" altLang="en-US" dirty="0" smtClean="0"/>
              <a:t>를 만들어낼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82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07704" y="3717032"/>
            <a:ext cx="2952328" cy="302433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값을 </a:t>
            </a:r>
            <a:r>
              <a:rPr lang="ko-KR" altLang="en-US" dirty="0" err="1">
                <a:solidFill>
                  <a:schemeClr val="tx1"/>
                </a:solidFill>
              </a:rPr>
              <a:t>선속도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각속도로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변환하는 아이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220072" y="3717032"/>
            <a:ext cx="1779666" cy="3024336"/>
          </a:xfrm>
          <a:prstGeom prst="roundRect">
            <a:avLst>
              <a:gd name="adj" fmla="val 292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85332" y="306896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57004" y="306896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1916831"/>
            <a:ext cx="7560839" cy="1152130"/>
            <a:chOff x="899592" y="1916831"/>
            <a:chExt cx="7560839" cy="1152130"/>
          </a:xfrm>
        </p:grpSpPr>
        <p:sp>
          <p:nvSpPr>
            <p:cNvPr id="42" name="직사각형 41"/>
            <p:cNvSpPr/>
            <p:nvPr/>
          </p:nvSpPr>
          <p:spPr>
            <a:xfrm>
              <a:off x="899592" y="1916832"/>
              <a:ext cx="378709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3200" b="1" dirty="0" err="1" smtClean="0">
                  <a:solidFill>
                    <a:schemeClr val="tx1"/>
                  </a:solidFill>
                </a:rPr>
                <a:t>key_to_vel</a:t>
              </a:r>
              <a:r>
                <a:rPr lang="en-US" altLang="ko-KR" sz="3200" b="1" dirty="0" smtClean="0">
                  <a:solidFill>
                    <a:schemeClr val="tx1"/>
                  </a:solidFill>
                </a:rPr>
                <a:t>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14557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611938" y="1916831"/>
              <a:ext cx="3848493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“viewer”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5993082" y="2672916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83716" y="5606491"/>
            <a:ext cx="1129922" cy="792088"/>
            <a:chOff x="4483716" y="5606491"/>
            <a:chExt cx="1129922" cy="792088"/>
          </a:xfrm>
        </p:grpSpPr>
        <p:sp>
          <p:nvSpPr>
            <p:cNvPr id="32" name="직사각형 31"/>
            <p:cNvSpPr/>
            <p:nvPr/>
          </p:nvSpPr>
          <p:spPr>
            <a:xfrm>
              <a:off x="4483716" y="5606491"/>
              <a:ext cx="112992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29727" y="5768539"/>
              <a:ext cx="875377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선속도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각속</a:t>
              </a:r>
              <a:r>
                <a:rPr lang="ko-KR" altLang="en-US" b="1" dirty="0">
                  <a:solidFill>
                    <a:schemeClr val="tx1"/>
                  </a:solidFill>
                </a:rPr>
                <a:t>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pic>
        <p:nvPicPr>
          <p:cNvPr id="26" name="Picture 2" descr="turtle ro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 bwMode="auto">
          <a:xfrm>
            <a:off x="6753709" y="2924174"/>
            <a:ext cx="2182943" cy="21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방향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71708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 설명선 55"/>
          <p:cNvSpPr/>
          <p:nvPr/>
        </p:nvSpPr>
        <p:spPr>
          <a:xfrm>
            <a:off x="545012" y="4444912"/>
            <a:ext cx="2840625" cy="509139"/>
          </a:xfrm>
          <a:prstGeom prst="wedgeRectCallout">
            <a:avLst>
              <a:gd name="adj1" fmla="val -22410"/>
              <a:gd name="adj2" fmla="val 1412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애들로 </a:t>
            </a:r>
            <a:r>
              <a:rPr lang="ko-KR" altLang="en-US" dirty="0" err="1" smtClean="0">
                <a:solidFill>
                  <a:schemeClr val="tx1"/>
                </a:solidFill>
              </a:rPr>
              <a:t>보낼께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716" y="5606491"/>
            <a:ext cx="112992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27" y="5768539"/>
            <a:ext cx="875377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선속도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각속</a:t>
            </a:r>
            <a:r>
              <a:rPr lang="ko-KR" altLang="en-US" b="1" dirty="0">
                <a:solidFill>
                  <a:schemeClr val="tx1"/>
                </a:solidFill>
              </a:rPr>
              <a:t>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sp>
        <p:nvSpPr>
          <p:cNvPr id="55" name="사각형 설명선 54"/>
          <p:cNvSpPr/>
          <p:nvPr/>
        </p:nvSpPr>
        <p:spPr>
          <a:xfrm>
            <a:off x="6161966" y="4444911"/>
            <a:ext cx="2549348" cy="509139"/>
          </a:xfrm>
          <a:prstGeom prst="wedgeRectCallout">
            <a:avLst>
              <a:gd name="adj1" fmla="val 20867"/>
              <a:gd name="adj2" fmla="val 1346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 너 어떻게 보낼래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59" name="직사각형 58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왼쪽 중괄호 5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</a:t>
            </a:r>
            <a:r>
              <a:rPr lang="en-US" altLang="ko-KR" dirty="0" smtClean="0"/>
              <a:t>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2/5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37550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is_vel_received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7778" y="2286071"/>
            <a:ext cx="2744262" cy="576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ROS Service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69909" y="2830027"/>
            <a:ext cx="1372131" cy="5989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여기서 보셨지요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23528" y="4005064"/>
            <a:ext cx="6632033" cy="720080"/>
            <a:chOff x="323528" y="4005064"/>
            <a:chExt cx="6632033" cy="720080"/>
          </a:xfrm>
        </p:grpSpPr>
        <p:sp>
          <p:nvSpPr>
            <p:cNvPr id="4" name="직사각형 3"/>
            <p:cNvSpPr/>
            <p:nvPr/>
          </p:nvSpPr>
          <p:spPr>
            <a:xfrm>
              <a:off x="323528" y="4005064"/>
              <a:ext cx="383535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4269619" y="4365104"/>
              <a:ext cx="9361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05723" y="4180438"/>
              <a:ext cx="174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ROSCORE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실행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4941168"/>
            <a:ext cx="8748464" cy="1512168"/>
            <a:chOff x="323528" y="4005064"/>
            <a:chExt cx="8748464" cy="1512168"/>
          </a:xfrm>
        </p:grpSpPr>
        <p:sp>
          <p:nvSpPr>
            <p:cNvPr id="14" name="직사각형 13"/>
            <p:cNvSpPr/>
            <p:nvPr/>
          </p:nvSpPr>
          <p:spPr>
            <a:xfrm>
              <a:off x="323528" y="4005064"/>
              <a:ext cx="7344816" cy="15121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0352" y="4576482"/>
              <a:ext cx="133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Node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실행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46105"/>
            <a:ext cx="4454746" cy="4616648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key_to_vel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advertise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&lt;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&gt;(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C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while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ok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1.012;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2.451;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spinOnce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sleep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ROS Node </a:t>
            </a:r>
            <a:r>
              <a:rPr lang="ko-KR" altLang="en-US" dirty="0" smtClean="0"/>
              <a:t>의 소스 코드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3" cy="159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key_to_vel.cpp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71800" y="2475349"/>
            <a:ext cx="5828428" cy="576063"/>
            <a:chOff x="2771800" y="2475349"/>
            <a:chExt cx="582842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771800" y="2763380"/>
              <a:ext cx="304940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970676" y="3051412"/>
            <a:ext cx="3629552" cy="576063"/>
            <a:chOff x="4970676" y="3051412"/>
            <a:chExt cx="3629552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4970676" y="3339443"/>
              <a:ext cx="850523" cy="895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2486719" y="4021619"/>
            <a:ext cx="6477768" cy="775533"/>
            <a:chOff x="2486719" y="4021619"/>
            <a:chExt cx="6477768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6" y="4021619"/>
              <a:ext cx="3108521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으로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400" b="1" dirty="0" smtClean="0">
                  <a:solidFill>
                    <a:schemeClr val="tx1"/>
                  </a:solidFill>
                </a:rPr>
              </a:br>
              <a:r>
                <a:rPr lang="ko-KR" altLang="en-US" sz="2400" b="1" dirty="0" smtClean="0">
                  <a:solidFill>
                    <a:schemeClr val="tx1"/>
                  </a:solidFill>
                </a:rPr>
                <a:t>보낼 값 지정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키보드로 받으면 됨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2486719" y="4309650"/>
              <a:ext cx="3334482" cy="4875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195736" y="5373216"/>
            <a:ext cx="6404493" cy="1152659"/>
            <a:chOff x="2195736" y="4531302"/>
            <a:chExt cx="6404493" cy="1152659"/>
          </a:xfrm>
        </p:grpSpPr>
        <p:sp>
          <p:nvSpPr>
            <p:cNvPr id="58" name="직사각형 57"/>
            <p:cNvSpPr/>
            <p:nvPr/>
          </p:nvSpPr>
          <p:spPr>
            <a:xfrm>
              <a:off x="5855967" y="4908428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H="1" flipV="1">
              <a:off x="2195736" y="4531302"/>
              <a:ext cx="3528393" cy="764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1986680"/>
            <a:ext cx="5139227" cy="292387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Subscriber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vel_sub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callbackfunc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pin();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void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const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ROS_INFO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heard: 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[%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%f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]"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798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1760" y="2475349"/>
            <a:ext cx="6188468" cy="576063"/>
            <a:chOff x="2411760" y="2475349"/>
            <a:chExt cx="618846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411760" y="2763380"/>
              <a:ext cx="3409440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078688" y="3051412"/>
            <a:ext cx="3885800" cy="576063"/>
            <a:chOff x="5078688" y="3051412"/>
            <a:chExt cx="3885800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8688" y="3339443"/>
              <a:ext cx="7425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165634"/>
            <a:ext cx="3283226" cy="775533"/>
            <a:chOff x="5317003" y="4165634"/>
            <a:chExt cx="3283226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165634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그림으로 출력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5317003" y="4481393"/>
              <a:ext cx="407125" cy="7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으로 짜고 싶으신 분은 이하 링크 참조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</a:t>
            </a:r>
            <a:r>
              <a:rPr lang="en-US" altLang="ko-KR" dirty="0"/>
              <a:t>://wiki.ros.org/ROS/Tutorials/WritingPublisherSubscriber%28python%29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63624"/>
            <a:ext cx="6452087" cy="276998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#!/usr/bin/env python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from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.msg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():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r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init_node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‘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anonymous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True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Subscriber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dirty="0" err="1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spin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):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loginfo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get_caller_id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 +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 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 %f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vel_msg.vel_linear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__name__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==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'__main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ko-KR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807674"/>
            <a:chOff x="2014306" y="1901246"/>
            <a:chExt cx="7129694" cy="807674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519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viewer.py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02843" y="2691412"/>
            <a:ext cx="4997385" cy="576063"/>
            <a:chOff x="3602843" y="2475349"/>
            <a:chExt cx="4997385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3602843" y="2763380"/>
              <a:ext cx="2218357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707904" y="3448618"/>
            <a:ext cx="5256584" cy="576063"/>
            <a:chOff x="3707904" y="3051412"/>
            <a:chExt cx="5256584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 flipV="1">
              <a:off x="3707904" y="3175810"/>
              <a:ext cx="2113296" cy="163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365104"/>
            <a:ext cx="3283226" cy="927826"/>
            <a:chOff x="5317003" y="3869326"/>
            <a:chExt cx="3283226" cy="927826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021619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 flipV="1">
              <a:off x="5317003" y="3869326"/>
              <a:ext cx="407126" cy="612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코드들은 모두 이하의 링크에 소개된 코드를 수정했을 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http://wiki.ros.org/ROS/Tutorials</a:t>
            </a:r>
            <a:endParaRPr lang="ko-KR" altLang="en-US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언어의 장벽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5" y="5805264"/>
            <a:ext cx="7059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우리끼리도 </a:t>
            </a:r>
            <a:r>
              <a:rPr lang="ko-KR" altLang="en-US" sz="2400" dirty="0" err="1" smtClean="0"/>
              <a:t>통하지롱</a:t>
            </a:r>
            <a:r>
              <a:rPr lang="en-US" altLang="ko-KR" sz="2400" dirty="0" smtClean="0"/>
              <a:t>~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#ROS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의 강점 중 하나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/>
            </a:r>
            <a:br>
              <a:rPr lang="en-US" altLang="ko-KR" sz="2400" b="1" dirty="0" smtClean="0">
                <a:solidFill>
                  <a:schemeClr val="accent1"/>
                </a:solidFill>
              </a:rPr>
            </a:br>
            <a:r>
              <a:rPr lang="en-US" altLang="ko-KR" sz="2400" b="1" dirty="0" smtClean="0">
                <a:solidFill>
                  <a:schemeClr val="accent1"/>
                </a:solidFill>
              </a:rPr>
              <a:t>                             #</a:t>
            </a:r>
            <a:r>
              <a:rPr lang="ko-KR" altLang="en-US" sz="2400" b="1" dirty="0" err="1" smtClean="0">
                <a:solidFill>
                  <a:schemeClr val="accent1"/>
                </a:solidFill>
              </a:rPr>
              <a:t>오픈소스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세계에 특화됨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675" y="4581128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4581127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913" y="4581128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25101" y="4584418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52158" y="2416684"/>
            <a:ext cx="3028236" cy="2618646"/>
            <a:chOff x="3252158" y="2426065"/>
            <a:chExt cx="3028236" cy="2618646"/>
          </a:xfrm>
        </p:grpSpPr>
        <p:sp>
          <p:nvSpPr>
            <p:cNvPr id="45" name="직사각형 44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54" name="왼쪽 중괄호 53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3252158" y="3717033"/>
              <a:ext cx="983412" cy="1327678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0084" y="2416684"/>
            <a:ext cx="2710479" cy="1184793"/>
            <a:chOff x="3860027" y="2780928"/>
            <a:chExt cx="2710479" cy="1184793"/>
          </a:xfrm>
        </p:grpSpPr>
        <p:sp>
          <p:nvSpPr>
            <p:cNvPr id="60" name="직사각형 5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왼쪽 중괄호 60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5736566" y="3708604"/>
            <a:ext cx="1086928" cy="137658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언어의 장벽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6" y="6036096"/>
            <a:ext cx="461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사실상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다언어</a:t>
            </a:r>
            <a:r>
              <a:rPr lang="ko-KR" altLang="en-US" sz="2400" dirty="0" smtClean="0"/>
              <a:t> 마스터 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/>
              <a:t>자칭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 descr="j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25" y="1447545"/>
            <a:ext cx="125931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675" y="2206487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C++</a:t>
            </a:r>
            <a:endParaRPr lang="ko-KR" alt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675" y="1375490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</a:t>
            </a:r>
            <a:endParaRPr lang="ko-KR" alt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675" y="3037484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C#</a:t>
            </a:r>
            <a:endParaRPr lang="ko-KR" altLang="en-US" sz="4800" dirty="0"/>
          </a:p>
        </p:txBody>
      </p:sp>
      <p:pic>
        <p:nvPicPr>
          <p:cNvPr id="5126" name="Picture 6" descr="lab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83239"/>
            <a:ext cx="2077492" cy="20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89404"/>
            <a:ext cx="2065162" cy="20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 languag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92" y="4200465"/>
            <a:ext cx="1758960" cy="13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uby language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98" y="3836956"/>
            <a:ext cx="3024161" cy="21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octav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6" descr="octave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octave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7359" y="4786007"/>
            <a:ext cx="26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등등등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pic>
        <p:nvPicPr>
          <p:cNvPr id="5140" name="Picture 20" descr="pyth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4009569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가동 해야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관련 프로그램을 실</a:t>
            </a:r>
            <a:r>
              <a:rPr lang="ko-KR" altLang="en-US" dirty="0"/>
              <a:t>행</a:t>
            </a:r>
            <a:r>
              <a:rPr lang="ko-KR" altLang="en-US" dirty="0" smtClean="0"/>
              <a:t>할 수 있게 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u="sng" dirty="0" smtClean="0"/>
              <a:t>ROS </a:t>
            </a:r>
            <a:r>
              <a:rPr lang="en-US" altLang="ko-KR" u="sng" dirty="0" err="1" smtClean="0"/>
              <a:t>Msg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형태를 딴 </a:t>
            </a:r>
            <a:r>
              <a:rPr lang="en-US" altLang="ko-KR" u="sng" dirty="0" smtClean="0"/>
              <a:t>ROS Topic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데이터를 전달하기 때문에</a:t>
            </a:r>
            <a:r>
              <a:rPr lang="en-US" altLang="ko-KR" dirty="0" smtClean="0"/>
              <a:t>, ROS </a:t>
            </a:r>
            <a:r>
              <a:rPr lang="ko-KR" altLang="en-US" dirty="0" smtClean="0"/>
              <a:t>에서는 </a:t>
            </a:r>
            <a:r>
              <a:rPr lang="ko-KR" altLang="en-US" u="sng" dirty="0" smtClean="0"/>
              <a:t>언어의 장벽이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거의</a:t>
            </a:r>
            <a:r>
              <a:rPr lang="en-US" altLang="ko-KR" u="sng" dirty="0" smtClean="0"/>
              <a:t>?)</a:t>
            </a:r>
            <a:r>
              <a:rPr lang="ko-KR" altLang="en-US" u="sng" dirty="0" smtClean="0"/>
              <a:t>없다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3881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Topic 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3645163"/>
            <a:ext cx="3028236" cy="2339774"/>
            <a:chOff x="3252158" y="2426065"/>
            <a:chExt cx="3028236" cy="2339774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3645163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4829955"/>
            <a:ext cx="1086928" cy="984689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6280030" y="2106370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오잉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일방통행</a:t>
            </a:r>
            <a:r>
              <a:rPr lang="ko-KR" altLang="en-US" dirty="0" smtClean="0">
                <a:solidFill>
                  <a:schemeClr val="tx1"/>
                </a:solidFill>
              </a:rPr>
              <a:t>이자나</a:t>
            </a:r>
            <a:r>
              <a:rPr lang="en-US" altLang="ko-KR" dirty="0" smtClean="0">
                <a:solidFill>
                  <a:schemeClr val="tx1"/>
                </a:solidFill>
              </a:rPr>
              <a:t>?!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Topic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의 사용처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Topic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상시적으로 값을 계속 날려주거나 받아야 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데이터를 무한시간 받을 때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모터값을</a:t>
            </a:r>
            <a:r>
              <a:rPr lang="ko-KR" altLang="en-US" sz="2000" dirty="0" smtClean="0"/>
              <a:t> 무한시간 뿌릴 때</a:t>
            </a:r>
            <a:r>
              <a:rPr lang="en-US" altLang="ko-KR" sz="2000" dirty="0" smtClean="0"/>
              <a:t>) </a:t>
            </a:r>
          </a:p>
          <a:p>
            <a:endParaRPr lang="en-US" altLang="ko-KR" dirty="0"/>
          </a:p>
          <a:p>
            <a:r>
              <a:rPr lang="en-US" altLang="ko-KR" u="sng" dirty="0" smtClean="0"/>
              <a:t>ROS 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뭔가 즉시적인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을 기대할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뭔가를 하고 싶을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가동 상태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출발 또는 정지 </a:t>
            </a:r>
            <a:r>
              <a:rPr lang="en-US" altLang="ko-KR" sz="2000" dirty="0" smtClean="0"/>
              <a:t>Trigger)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34837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07288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라인트레이서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07288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16062"/>
            <a:ext cx="1956385" cy="1495228"/>
            <a:chOff x="2555776" y="3016062"/>
            <a:chExt cx="1956385" cy="1495228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364531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17549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072885"/>
            <a:ext cx="2510964" cy="3537947"/>
            <a:chOff x="4512161" y="2072885"/>
            <a:chExt cx="2510964" cy="353794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508224"/>
              <a:ext cx="779919" cy="31026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207288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16062"/>
            <a:ext cx="1731044" cy="1499925"/>
            <a:chOff x="5292081" y="3016062"/>
            <a:chExt cx="1731044" cy="149992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07288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55408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270272" y="638132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Loop </a:t>
            </a:r>
            <a:r>
              <a:rPr lang="ko-KR" altLang="en-US" b="1" dirty="0" smtClean="0"/>
              <a:t>는 생략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3/5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11139" y="6010381"/>
            <a:ext cx="398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[4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decompresser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[5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opencv_proc1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[6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opencv_proc</a:t>
            </a:r>
            <a:r>
              <a:rPr lang="en-US" altLang="ko-KR" sz="2400" dirty="0" smtClean="0"/>
              <a:t>…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[7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locate_target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[8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logic_proc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logic_proc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[9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i_dont_know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urgent_call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[10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smtClean="0"/>
              <a:t>motor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motor_driver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5976" y="6381328"/>
            <a:ext cx="470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 걸 </a:t>
            </a:r>
            <a:r>
              <a:rPr lang="en-US" altLang="ko-KR" b="1" dirty="0" smtClean="0"/>
              <a:t>Debugging / Testing </a:t>
            </a:r>
            <a:r>
              <a:rPr lang="ko-KR" altLang="en-US" b="1" dirty="0" smtClean="0"/>
              <a:t>마다 계속 반복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2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xhausted mem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72816"/>
            <a:ext cx="8182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10331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같이 실행할 수 있는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10331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68960"/>
            <a:ext cx="1956385" cy="1839340"/>
            <a:chOff x="2555776" y="2671950"/>
            <a:chExt cx="1956385" cy="1839340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404232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57250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103315"/>
            <a:ext cx="2510964" cy="3904527"/>
            <a:chOff x="4512161" y="1706305"/>
            <a:chExt cx="2510964" cy="390452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141644"/>
              <a:ext cx="779919" cy="346918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170630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68960"/>
            <a:ext cx="1731044" cy="1844037"/>
            <a:chOff x="5292081" y="2671950"/>
            <a:chExt cx="1731044" cy="18440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10331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95109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107504" y="1875254"/>
            <a:ext cx="460851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504" y="3829586"/>
            <a:ext cx="4608512" cy="273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84221" y="1875254"/>
            <a:ext cx="230425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84221" y="3829587"/>
            <a:ext cx="2304256" cy="2732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40877" y="1875254"/>
            <a:ext cx="1603123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9244" y="1412776"/>
            <a:ext cx="323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remote_camera_proc.launch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6067" y="1412776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logic_proc.launch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89668" y="141277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wth.launch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3926" y="3323442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local_img_proc.launch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06150" y="5093577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motor.launch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388477" y="4149080"/>
            <a:ext cx="1755523" cy="870677"/>
            <a:chOff x="2130466" y="2126275"/>
            <a:chExt cx="1755523" cy="870677"/>
          </a:xfrm>
        </p:grpSpPr>
        <p:sp>
          <p:nvSpPr>
            <p:cNvPr id="69" name="직사각형 68"/>
            <p:cNvSpPr/>
            <p:nvPr/>
          </p:nvSpPr>
          <p:spPr>
            <a:xfrm>
              <a:off x="2130466" y="2126275"/>
              <a:ext cx="1755523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Launch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017820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5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39" grpId="0" animBg="1"/>
      <p:bldP spid="47" grpId="0"/>
      <p:bldP spid="52" grpId="0"/>
      <p:bldP spid="53" grpId="0"/>
      <p:bldP spid="55" grpId="0"/>
      <p:bldP spid="6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 만들었으니 </a:t>
            </a:r>
            <a:r>
              <a:rPr lang="ko-KR" altLang="en-US" dirty="0" err="1" smtClean="0"/>
              <a:t>넷상에</a:t>
            </a:r>
            <a:r>
              <a:rPr lang="ko-KR" altLang="en-US" dirty="0" smtClean="0"/>
              <a:t> 올리자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9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C 0.00869 -0.02013 0.01407 -0.04236 0.02257 -0.0625 C 0.02691 -0.0868 0.03646 -0.10532 0.04653 -0.12638 C 0.05157 -0.1368 0.05573 -0.14583 0.06216 -0.15555 C 0.0665 -0.16226 0.06858 -0.17106 0.07292 -0.17777 C 0.07466 -0.18055 0.07674 -0.18333 0.07882 -0.18611 C 0.08091 -0.18842 0.08299 -0.1905 0.0849 -0.19305 C 0.09532 -0.20833 0.1066 -0.23055 0.12431 -0.23472 C 0.12935 -0.23865 0.13768 -0.24305 0.14358 -0.24444 C 0.15435 -0.25277 0.16928 -0.25324 0.18178 -0.25555 C 0.20261 -0.25393 0.22049 -0.25185 0.24046 -0.24861 C 0.25244 -0.24027 0.2658 -0.23379 0.27865 -0.22777 C 0.29011 -0.22245 0.30157 -0.21458 0.31337 -0.21111 C 0.32414 -0.2037 0.33455 -0.19791 0.34688 -0.19583 C 0.35382 -0.1905 0.36841 -0.18379 0.37674 -0.18194 C 0.37917 -0.18009 0.38126 -0.17754 0.38403 -0.17638 C 0.38646 -0.17546 0.39115 -0.17361 0.39115 -0.17337 C 0.39948 -0.16643 0.40938 -0.1618 0.41754 -0.15416 C 0.42535 -0.14675 0.43264 -0.13819 0.44028 -0.13055 C 0.44323 -0.12754 0.44566 -0.12384 0.44862 -0.12083 C 0.45608 -0.11365 0.45174 -0.12199 0.45452 -0.11527 " pathEditMode="relative" rAng="0" ptsTypes="ff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1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860032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92280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63888" y="407707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2140" y="4077444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88024" y="4563559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452320" y="4578392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5355647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2180" y="537085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47725" y="4149080"/>
            <a:ext cx="88673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i="1" dirty="0" err="1" smtClean="0"/>
              <a:t>img_proc_remote</a:t>
            </a:r>
            <a:r>
              <a:rPr lang="en-US" altLang="ko-KR" sz="2000" dirty="0" smtClean="0"/>
              <a:t> </a:t>
            </a:r>
            <a:r>
              <a:rPr lang="en-US" altLang="ko-KR" sz="2000" b="1" dirty="0" err="1" smtClean="0"/>
              <a:t>remote_camera_proc.launch</a:t>
            </a:r>
            <a:endParaRPr lang="en-US" altLang="ko-KR" sz="2000" b="1" dirty="0" smtClean="0"/>
          </a:p>
        </p:txBody>
      </p:sp>
      <p:sp>
        <p:nvSpPr>
          <p:cNvPr id="3" name="사각형 설명선 2"/>
          <p:cNvSpPr/>
          <p:nvPr/>
        </p:nvSpPr>
        <p:spPr>
          <a:xfrm>
            <a:off x="168275" y="1412776"/>
            <a:ext cx="8946778" cy="1944216"/>
          </a:xfrm>
          <a:prstGeom prst="wedgeRectCallout">
            <a:avLst>
              <a:gd name="adj1" fmla="val -18704"/>
              <a:gd name="adj2" fmla="val 880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8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oscore</a:t>
            </a:r>
            <a:endParaRPr lang="en-US" altLang="ko-KR" sz="2400" dirty="0" smtClean="0"/>
          </a:p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osrun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roslaunch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rosnode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rostopic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rosservice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rosmsg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rospack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roscd</a:t>
            </a:r>
            <a:endParaRPr lang="en-US" altLang="ko-KR" sz="2400" dirty="0" smtClean="0"/>
          </a:p>
          <a:p>
            <a:r>
              <a:rPr lang="en-US" altLang="ko-KR" sz="2400" dirty="0" smtClean="0"/>
              <a:t>…</a:t>
            </a:r>
          </a:p>
          <a:p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1276819"/>
            <a:ext cx="6096346" cy="288033"/>
            <a:chOff x="2699792" y="1901246"/>
            <a:chExt cx="6096346" cy="576063"/>
          </a:xfrm>
        </p:grpSpPr>
        <p:sp>
          <p:nvSpPr>
            <p:cNvPr id="9" name="직사각형 8"/>
            <p:cNvSpPr/>
            <p:nvPr/>
          </p:nvSpPr>
          <p:spPr>
            <a:xfrm>
              <a:off x="5508104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Core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123728" y="1752326"/>
            <a:ext cx="6852938" cy="288033"/>
            <a:chOff x="2699792" y="1901246"/>
            <a:chExt cx="6852938" cy="576063"/>
          </a:xfrm>
        </p:grpSpPr>
        <p:sp>
          <p:nvSpPr>
            <p:cNvPr id="12" name="직사각형 11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411760" y="2212206"/>
            <a:ext cx="6564906" cy="288033"/>
            <a:chOff x="2699792" y="1901246"/>
            <a:chExt cx="6564906" cy="576063"/>
          </a:xfrm>
        </p:grpSpPr>
        <p:sp>
          <p:nvSpPr>
            <p:cNvPr id="18" name="직사각형 17"/>
            <p:cNvSpPr/>
            <p:nvPr/>
          </p:nvSpPr>
          <p:spPr>
            <a:xfrm>
              <a:off x="5220072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Launch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699792" y="2189278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2123728" y="3064370"/>
            <a:ext cx="6408712" cy="288033"/>
            <a:chOff x="2699792" y="1901246"/>
            <a:chExt cx="6408712" cy="576063"/>
          </a:xfrm>
        </p:grpSpPr>
        <p:sp>
          <p:nvSpPr>
            <p:cNvPr id="23" name="직사각형 22"/>
            <p:cNvSpPr/>
            <p:nvPr/>
          </p:nvSpPr>
          <p:spPr>
            <a:xfrm>
              <a:off x="5508104" y="1901246"/>
              <a:ext cx="360040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123728" y="3539877"/>
            <a:ext cx="6852938" cy="288033"/>
            <a:chOff x="2699792" y="1901246"/>
            <a:chExt cx="6852938" cy="576063"/>
          </a:xfrm>
        </p:grpSpPr>
        <p:sp>
          <p:nvSpPr>
            <p:cNvPr id="26" name="직사각형 25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11760" y="3980310"/>
            <a:ext cx="6564906" cy="288033"/>
            <a:chOff x="2987824" y="1901246"/>
            <a:chExt cx="6564906" cy="576063"/>
          </a:xfrm>
        </p:grpSpPr>
        <p:sp>
          <p:nvSpPr>
            <p:cNvPr id="29" name="직사각형 28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Service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2987824" y="2189277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123728" y="4389886"/>
            <a:ext cx="6852938" cy="288033"/>
            <a:chOff x="2699792" y="1901246"/>
            <a:chExt cx="6852938" cy="576063"/>
          </a:xfrm>
        </p:grpSpPr>
        <p:sp>
          <p:nvSpPr>
            <p:cNvPr id="35" name="직사각형 34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123728" y="5252044"/>
            <a:ext cx="6696744" cy="288033"/>
            <a:chOff x="2699792" y="1901246"/>
            <a:chExt cx="6696744" cy="576063"/>
          </a:xfrm>
        </p:grpSpPr>
        <p:sp>
          <p:nvSpPr>
            <p:cNvPr id="38" name="직사각형 37"/>
            <p:cNvSpPr/>
            <p:nvPr/>
          </p:nvSpPr>
          <p:spPr>
            <a:xfrm>
              <a:off x="5508104" y="1901246"/>
              <a:ext cx="38884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Package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123728" y="5692477"/>
            <a:ext cx="7020272" cy="288033"/>
            <a:chOff x="2699792" y="1901246"/>
            <a:chExt cx="7020272" cy="576063"/>
          </a:xfrm>
        </p:grpSpPr>
        <p:sp>
          <p:nvSpPr>
            <p:cNvPr id="41" name="직사각형 40"/>
            <p:cNvSpPr/>
            <p:nvPr/>
          </p:nvSpPr>
          <p:spPr>
            <a:xfrm>
              <a:off x="5508104" y="1901246"/>
              <a:ext cx="421196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판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cd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TURTLEBOT3 Burger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roslaunch</a:t>
            </a:r>
            <a:r>
              <a:rPr lang="en-US" altLang="ko-KR" sz="2400" dirty="0" smtClean="0"/>
              <a:t> </a:t>
            </a:r>
            <a:r>
              <a:rPr lang="en-US" altLang="ko-KR" sz="2400" i="1" dirty="0" smtClean="0"/>
              <a:t>turtlebot3_bringup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turtlebot3_robot.launch</a:t>
            </a:r>
          </a:p>
        </p:txBody>
      </p:sp>
    </p:spTree>
    <p:extLst>
      <p:ext uri="{BB962C8B-B14F-4D97-AF65-F5344CB8AC3E}">
        <p14:creationId xmlns:p14="http://schemas.microsoft.com/office/powerpoint/2010/main" val="1919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Laptop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teleop_twist_keyboard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teleop_twist_keyboard.py</a:t>
            </a:r>
          </a:p>
        </p:txBody>
      </p:sp>
    </p:spTree>
    <p:extLst>
      <p:ext uri="{BB962C8B-B14F-4D97-AF65-F5344CB8AC3E}">
        <p14:creationId xmlns:p14="http://schemas.microsoft.com/office/powerpoint/2010/main" val="23310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4/5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사각형 설명선 2"/>
          <p:cNvSpPr/>
          <p:nvPr/>
        </p:nvSpPr>
        <p:spPr>
          <a:xfrm>
            <a:off x="168275" y="2348880"/>
            <a:ext cx="4979789" cy="3665812"/>
          </a:xfrm>
          <a:prstGeom prst="wedgeRoundRectCallout">
            <a:avLst>
              <a:gd name="adj1" fmla="val 62304"/>
              <a:gd name="adj2" fmla="val -21082"/>
              <a:gd name="adj3" fmla="val 166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방금 킨 키보드 </a:t>
            </a:r>
            <a:r>
              <a:rPr lang="en-US" altLang="ko-KR" sz="2400" dirty="0" smtClean="0"/>
              <a:t>Node</a:t>
            </a:r>
          </a:p>
          <a:p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teleop_twist_keyboard</a:t>
            </a:r>
            <a:r>
              <a:rPr lang="en-US" altLang="ko-KR" sz="2400" dirty="0"/>
              <a:t> </a:t>
            </a:r>
            <a:r>
              <a:rPr lang="en-US" altLang="ko-KR" sz="2400" b="1" dirty="0"/>
              <a:t>teleop_twist_keyboard.py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아까 거북이 조종했던 키보드 </a:t>
            </a:r>
            <a:r>
              <a:rPr lang="en-US" altLang="ko-KR" sz="2400" dirty="0" smtClean="0"/>
              <a:t>Node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3074" y="5589240"/>
            <a:ext cx="834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사실 </a:t>
            </a:r>
            <a:r>
              <a:rPr lang="en-US" altLang="ko-KR" sz="2400" dirty="0"/>
              <a:t>99% </a:t>
            </a:r>
            <a:r>
              <a:rPr lang="ko-KR" altLang="en-US" sz="2400" b="1" dirty="0"/>
              <a:t>동일한 소스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즉 </a:t>
            </a:r>
            <a:r>
              <a:rPr lang="en-US" altLang="ko-KR" sz="2400" dirty="0" smtClean="0"/>
              <a:t>1</a:t>
            </a:r>
            <a:r>
              <a:rPr lang="en-US" altLang="ko-KR" sz="2400" dirty="0"/>
              <a:t>% </a:t>
            </a:r>
            <a:r>
              <a:rPr lang="ko-KR" altLang="en-US" sz="2400" dirty="0" smtClean="0"/>
              <a:t>만 바꾸면 </a:t>
            </a:r>
            <a:r>
              <a:rPr lang="ko-KR" altLang="en-US" sz="2400" b="1" dirty="0" smtClean="0"/>
              <a:t>똑같이 쓸 수 있다</a:t>
            </a:r>
            <a:r>
              <a:rPr lang="ko-KR" altLang="en-US" sz="2400" dirty="0" smtClean="0"/>
              <a:t>는 말씀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뭐가 </a:t>
            </a:r>
            <a:r>
              <a:rPr lang="ko-KR" altLang="en-US" sz="2400" dirty="0"/>
              <a:t>다를까요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4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0675" y="1561570"/>
            <a:ext cx="7347669" cy="2385008"/>
            <a:chOff x="320675" y="1561569"/>
            <a:chExt cx="8837955" cy="286874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55348" y="3505645"/>
              <a:ext cx="2203282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teleop_twist_keyboard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5102" y="3566220"/>
              <a:ext cx="1860303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accent2"/>
                  </a:solidFill>
                </a:rPr>
                <a:t>터틀봇</a:t>
              </a:r>
              <a:r>
                <a:rPr lang="en-US" altLang="ko-KR" sz="1400" b="1" dirty="0" smtClean="0">
                  <a:solidFill>
                    <a:schemeClr val="accent2"/>
                  </a:solidFill>
                </a:rPr>
                <a:t>3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20695" y="2426065"/>
                <a:ext cx="1855102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760115" y="3017609"/>
                <a:ext cx="598180" cy="393204"/>
                <a:chOff x="2627784" y="3553725"/>
                <a:chExt cx="598180" cy="393204"/>
              </a:xfrm>
            </p:grpSpPr>
            <p:sp>
              <p:nvSpPr>
                <p:cNvPr id="17" name="왼쪽 중괄호 16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43808" y="3553725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16" name="자유형 15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58043" y="3325528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45678" y="2780928"/>
                <a:ext cx="2493686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5" name="자유형 24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2891648"/>
                <a:ext cx="598180" cy="519165"/>
                <a:chOff x="2627784" y="3427764"/>
                <a:chExt cx="598180" cy="519165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427764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자유형 50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2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turtle1/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geometry_msgs.msg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3018815"/>
                <a:ext cx="598180" cy="391998"/>
                <a:chOff x="2627784" y="3554931"/>
                <a:chExt cx="598180" cy="391998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565828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275446" y="2634850"/>
            <a:ext cx="1168762" cy="30188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12160" y="344002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움직이던 아이가</a:t>
            </a:r>
            <a:endParaRPr lang="en-US" altLang="ko-KR" dirty="0" smtClean="0"/>
          </a:p>
          <a:p>
            <a:r>
              <a:rPr lang="ko-KR" altLang="en-US" dirty="0" smtClean="0"/>
              <a:t>그림 속의 거북이도</a:t>
            </a:r>
            <a:endParaRPr lang="en-US" altLang="ko-KR" dirty="0" smtClean="0"/>
          </a:p>
          <a:p>
            <a:r>
              <a:rPr lang="ko-KR" altLang="en-US" dirty="0" smtClean="0"/>
              <a:t>조종할 수 있게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9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ROS?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BMW Automated Driving @ </a:t>
            </a:r>
            <a:r>
              <a:rPr lang="en-US" altLang="ko-KR" dirty="0" err="1" smtClean="0"/>
              <a:t>ROSCon</a:t>
            </a:r>
            <a:r>
              <a:rPr lang="en-US" altLang="ko-KR" dirty="0" smtClean="0"/>
              <a:t> 2015</a:t>
            </a:r>
          </a:p>
        </p:txBody>
      </p:sp>
      <p:pic>
        <p:nvPicPr>
          <p:cNvPr id="1026" name="Picture 2" descr="vimeo ros bmw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511481" cy="4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8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SLAM &amp; Navigation?</a:t>
            </a:r>
            <a:endParaRPr lang="ko-KR" altLang="en-US" dirty="0"/>
          </a:p>
        </p:txBody>
      </p:sp>
      <p:sp>
        <p:nvSpPr>
          <p:cNvPr id="140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 smtClean="0"/>
          </a:p>
          <a:p>
            <a:pPr marL="0" indent="0" algn="ctr">
              <a:buNone/>
            </a:pPr>
            <a:r>
              <a:rPr lang="en-US" altLang="ko-KR" sz="3600" dirty="0" smtClean="0">
                <a:hlinkClick r:id="rId2" action="ppaction://hlinkfile"/>
              </a:rPr>
              <a:t>turtlebot3.robotis.com/</a:t>
            </a:r>
            <a:r>
              <a:rPr lang="en-US" altLang="ko-KR" sz="3600" dirty="0" err="1" smtClean="0">
                <a:hlinkClick r:id="rId2" action="ppaction://hlinkfile"/>
              </a:rPr>
              <a:t>en</a:t>
            </a:r>
            <a:r>
              <a:rPr lang="en-US" altLang="ko-KR" sz="3600" dirty="0" smtClean="0">
                <a:hlinkClick r:id="rId2" action="ppaction://hlinkfile"/>
              </a:rPr>
              <a:t>/latest</a:t>
            </a:r>
            <a:r>
              <a:rPr lang="en-US" altLang="ko-KR" sz="3600" dirty="0">
                <a:hlinkClick r:id="rId2" action="ppaction://hlinkfile"/>
              </a:rPr>
              <a:t>/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5/5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oscore</a:t>
            </a:r>
            <a:endParaRPr lang="en-US" altLang="ko-KR" sz="2400" b="1" dirty="0" smtClean="0"/>
          </a:p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osrun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roslaunch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87824" y="1461613"/>
            <a:ext cx="328803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Core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7824" y="193712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23970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7824" y="324916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372467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416510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457468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5436838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5877271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2282</Words>
  <Application>Microsoft Office PowerPoint</Application>
  <PresentationFormat>화면 슬라이드 쇼(4:3)</PresentationFormat>
  <Paragraphs>661</Paragraphs>
  <Slides>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79" baseType="lpstr">
      <vt:lpstr>Office 테마</vt:lpstr>
      <vt:lpstr>PowerPoint 프레젠테이션</vt:lpstr>
      <vt:lpstr>TB3 자율주행 1기 일정</vt:lpstr>
      <vt:lpstr>오늘의 순서</vt:lpstr>
      <vt:lpstr>저번 강의 요약 1/5</vt:lpstr>
      <vt:lpstr>저번 강의 요약 2/5</vt:lpstr>
      <vt:lpstr>저번 강의 요약 3/5</vt:lpstr>
      <vt:lpstr>저번 강의 요약 4/5</vt:lpstr>
      <vt:lpstr>저번 강의 요약 5/5</vt:lpstr>
      <vt:lpstr>IP 설정</vt:lpstr>
      <vt:lpstr>IP 설정</vt:lpstr>
      <vt:lpstr>IP 설정 </vt:lpstr>
      <vt:lpstr>ROS 필수 스킬 체크표</vt:lpstr>
      <vt:lpstr>2. 남의 ROS Package를 개조해 보자</vt:lpstr>
      <vt:lpstr>2.1 예제 소스 다시 체험</vt:lpstr>
      <vt:lpstr>2.1 예제 소스 다시 체험</vt:lpstr>
      <vt:lpstr>ROS Wiki 란?</vt:lpstr>
      <vt:lpstr>2.2 예제 소스 다운로드</vt:lpstr>
      <vt:lpstr>2.2 예제 소스 다운로드</vt:lpstr>
      <vt:lpstr>2.2 예제 소스 다운로드</vt:lpstr>
      <vt:lpstr>2.3 예제 소스 빌드</vt:lpstr>
      <vt:lpstr>Q. 그런데 왜 이미 깔려 있는 걸     또 다운받았지요?</vt:lpstr>
      <vt:lpstr>2.4 예제 소스 실행</vt:lpstr>
      <vt:lpstr>2.5 예제 소스 개조</vt:lpstr>
      <vt:lpstr>2.5 예제 소스 개조</vt:lpstr>
      <vt:lpstr>2.6 예제 소스 개조 2nd- 퀴즈</vt:lpstr>
      <vt:lpstr>2.6 예제 소스 개조 2nd - 답</vt:lpstr>
      <vt:lpstr>2.7 ROS 명령어로 놀아 봅시다</vt:lpstr>
      <vt:lpstr>여기까지의 요약</vt:lpstr>
      <vt:lpstr>5분 휴식</vt:lpstr>
      <vt:lpstr>ROS 필수 스킬 체크표</vt:lpstr>
      <vt:lpstr>3. ROS Package를 만들어낼 수 있다</vt:lpstr>
      <vt:lpstr>3.1 ROS Package 구조</vt:lpstr>
      <vt:lpstr>3.2 catkin workspace 구조</vt:lpstr>
      <vt:lpstr>3.2 catkin workspace 구조</vt:lpstr>
      <vt:lpstr>3.2 catkin workspace 구조</vt:lpstr>
      <vt:lpstr>3.2 catkin workspace 구조</vt:lpstr>
      <vt:lpstr>3.2 catkin workspace 구조</vt:lpstr>
      <vt:lpstr>3.3 ROS 가 깔린 곳</vt:lpstr>
      <vt:lpstr>3.4 ROS Package 만들기</vt:lpstr>
      <vt:lpstr>3.4 ROS Package 만들기</vt:lpstr>
      <vt:lpstr>5분 휴식</vt:lpstr>
      <vt:lpstr>ROS 필수 스킬 체크표</vt:lpstr>
      <vt:lpstr>ROS 필수 스킬 체크표</vt:lpstr>
      <vt:lpstr>ROS Node</vt:lpstr>
      <vt:lpstr>ROS Message &amp; ROS Topic</vt:lpstr>
      <vt:lpstr>ROS Message &amp; ROS Topic</vt:lpstr>
      <vt:lpstr>ROS Message &amp; ROS Topic</vt:lpstr>
      <vt:lpstr>전체적인 관리는 누가 하나?</vt:lpstr>
      <vt:lpstr>전체적인 관리는 누가 하나?</vt:lpstr>
      <vt:lpstr>ROSCORE 여기서 보셨지요?</vt:lpstr>
      <vt:lpstr>실제 ROS Node 의 소스 코드</vt:lpstr>
      <vt:lpstr>실제 ROS Node 의 소스 코드</vt:lpstr>
      <vt:lpstr>실제 ROS Node 의 소스 코드</vt:lpstr>
      <vt:lpstr>언어의 장벽?</vt:lpstr>
      <vt:lpstr>언어의 장벽?</vt:lpstr>
      <vt:lpstr>여기까지의 요약</vt:lpstr>
      <vt:lpstr>ROS Topic 의 한계</vt:lpstr>
      <vt:lpstr>Topic 과 Service 의 사용처</vt:lpstr>
      <vt:lpstr>라인트레이서 Node 구조</vt:lpstr>
      <vt:lpstr>이거 일일이 다 노드 실행?</vt:lpstr>
      <vt:lpstr>이거 일일이 다 노드 실행?</vt:lpstr>
      <vt:lpstr>같이 실행할 수 있는 Node 묶음</vt:lpstr>
      <vt:lpstr>다 만들었으니 넷상에 올리자</vt:lpstr>
      <vt:lpstr>아까 요 장면</vt:lpstr>
      <vt:lpstr>아까 요 장면</vt:lpstr>
      <vt:lpstr>쉬는 타임 및 질문 타임</vt:lpstr>
      <vt:lpstr>ROS 명령어 list</vt:lpstr>
      <vt:lpstr>ROS 명령어 체험</vt:lpstr>
      <vt:lpstr>ROS 명령어 체험</vt:lpstr>
      <vt:lpstr>눈치 체셨나요?</vt:lpstr>
      <vt:lpstr>눈치 체셨나요?</vt:lpstr>
      <vt:lpstr>눈치 체셨나요?</vt:lpstr>
      <vt:lpstr>Why ROS?</vt:lpstr>
      <vt:lpstr>쉬는 타임 및 질문 타임</vt:lpstr>
      <vt:lpstr>SLAM &amp; Navigation?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211</cp:revision>
  <dcterms:created xsi:type="dcterms:W3CDTF">2017-03-04T12:08:10Z</dcterms:created>
  <dcterms:modified xsi:type="dcterms:W3CDTF">2017-04-17T22:58:41Z</dcterms:modified>
</cp:coreProperties>
</file>